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8" r:id="rId3"/>
    <p:sldId id="296" r:id="rId4"/>
    <p:sldId id="297" r:id="rId5"/>
    <p:sldId id="298" r:id="rId6"/>
    <p:sldId id="257" r:id="rId7"/>
    <p:sldId id="289" r:id="rId8"/>
    <p:sldId id="271" r:id="rId9"/>
    <p:sldId id="290" r:id="rId10"/>
    <p:sldId id="291" r:id="rId11"/>
    <p:sldId id="299" r:id="rId12"/>
    <p:sldId id="300" r:id="rId13"/>
    <p:sldId id="284" r:id="rId14"/>
    <p:sldId id="285" r:id="rId15"/>
  </p:sldIdLst>
  <p:sldSz cx="9144000" cy="5143500" type="screen16x9"/>
  <p:notesSz cx="6858000" cy="9144000"/>
  <p:embeddedFontLst>
    <p:embeddedFont>
      <p:font typeface="나눔고딕 ExtraBold" panose="020D0904000000000000" pitchFamily="50" charset="-127"/>
      <p:bold r:id="rId18"/>
    </p:embeddedFont>
    <p:embeddedFont>
      <p:font typeface="나눔고딕" panose="020D0604000000000000" pitchFamily="50" charset="-127"/>
      <p:regular r:id="rId19"/>
      <p:bold r:id="rId20"/>
    </p:embeddedFont>
    <p:embeddedFont>
      <p:font typeface="KoPubWorld돋움체 Medium" panose="00000600000000000000" pitchFamily="2" charset="-127"/>
      <p:regular r:id="rId21"/>
    </p:embeddedFont>
    <p:embeddedFont>
      <p:font typeface="나눔바른고딕" panose="020B0603020101020101" pitchFamily="50" charset="-127"/>
      <p:regular r:id="rId22"/>
      <p:bold r:id="rId23"/>
    </p:embeddedFont>
    <p:embeddedFont>
      <p:font typeface="나눔스퀘어 ExtraBold" panose="020B0600000101010101" pitchFamily="50" charset="-127"/>
      <p:bold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KoPubWorld돋움체 Bold" panose="00000800000000000000" pitchFamily="2" charset="-127"/>
      <p:bold r:id="rId33"/>
    </p:embeddedFont>
    <p:embeddedFont>
      <p:font typeface="나눔고딕 Bold" panose="020D0804000000000000" pitchFamily="50" charset="-127"/>
      <p:bold r:id="rId34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1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272" userDrawn="1">
          <p15:clr>
            <a:srgbClr val="A4A3A4"/>
          </p15:clr>
        </p15:guide>
        <p15:guide id="7" orient="horz" pos="1705" userDrawn="1">
          <p15:clr>
            <a:srgbClr val="A4A3A4"/>
          </p15:clr>
        </p15:guide>
        <p15:guide id="8" orient="horz" pos="571" userDrawn="1">
          <p15:clr>
            <a:srgbClr val="A4A3A4"/>
          </p15:clr>
        </p15:guide>
        <p15:guide id="9" orient="horz" pos="917" userDrawn="1">
          <p15:clr>
            <a:srgbClr val="A4A3A4"/>
          </p15:clr>
        </p15:guide>
        <p15:guide id="10" orient="horz" pos="2442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47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F8F8FD"/>
    <a:srgbClr val="1873FF"/>
    <a:srgbClr val="A19FFF"/>
    <a:srgbClr val="FFFFFF"/>
    <a:srgbClr val="440BD4"/>
    <a:srgbClr val="EA1A6E"/>
    <a:srgbClr val="FFEE63"/>
    <a:srgbClr val="E92EFB"/>
    <a:srgbClr val="040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96" d="100"/>
          <a:sy n="96" d="100"/>
        </p:scale>
        <p:origin x="72" y="678"/>
      </p:cViewPr>
      <p:guideLst>
        <p:guide orient="horz" pos="1081"/>
        <p:guide pos="754"/>
        <p:guide pos="272"/>
        <p:guide orient="horz" pos="1705"/>
        <p:guide orient="horz" pos="571"/>
        <p:guide orient="horz" pos="917"/>
        <p:guide orient="horz" pos="2442"/>
        <p:guide orient="horz" pos="770"/>
        <p:guide pos="47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2022-11-25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2022-11-25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xmlns="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xmlns="" id="{A574F0E1-7843-341B-65DE-2ED8990A03B5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EFB2DA5-E8F8-2794-8CD4-731BC5ACBD01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영어시간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xmlns="" id="{BB6FA0BB-A071-3BE5-062C-BD3540862D03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992131-1943-045C-C625-9475E1D4FBF4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2022-11-25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0C32F47-15B3-A88D-1573-73A45C3A844A}"/>
              </a:ext>
            </a:extLst>
          </p:cNvPr>
          <p:cNvSpPr txBox="1"/>
          <p:nvPr/>
        </p:nvSpPr>
        <p:spPr>
          <a:xfrm>
            <a:off x="2438400" y="2713732"/>
            <a:ext cx="50576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05.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게임으로 공부하는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/>
            </a:r>
            <a:b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즐거운 영어시간 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(1)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0AE3EA7-D9E1-99A1-1EF4-3A6428E6E5BE}"/>
              </a:ext>
            </a:extLst>
          </p:cNvPr>
          <p:cNvSpPr txBox="1"/>
          <p:nvPr/>
        </p:nvSpPr>
        <p:spPr>
          <a:xfrm>
            <a:off x="536943" y="2246376"/>
            <a:ext cx="43050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 latinLnBrk="0"/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게임을 통해 알게 된 </a:t>
            </a: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/>
            <a:r>
              <a:rPr lang="ko-KR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영어 낱말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</a:t>
            </a:r>
          </a:p>
          <a:p>
            <a:pPr algn="ctr" latinLnBrk="0"/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문제로 만들어 </a:t>
            </a: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/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친구에게 </a:t>
            </a:r>
            <a:r>
              <a:rPr lang="ko-KR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퀴즈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를 내보세요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AFB8E05A-8F42-C814-B539-3FE8FCCFCBB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2000" y="1841726"/>
            <a:ext cx="1947768" cy="21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67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C9211FFB-FF01-5667-014B-2D50E24967AB}"/>
              </a:ext>
            </a:extLst>
          </p:cNvPr>
          <p:cNvSpPr/>
          <p:nvPr/>
        </p:nvSpPr>
        <p:spPr>
          <a:xfrm>
            <a:off x="3672000" y="4000702"/>
            <a:ext cx="1080000" cy="506048"/>
          </a:xfrm>
          <a:prstGeom prst="rect">
            <a:avLst/>
          </a:prstGeom>
          <a:solidFill>
            <a:srgbClr val="F8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DEB93765-B09B-D629-33F8-BABF9638D1B2}"/>
              </a:ext>
            </a:extLst>
          </p:cNvPr>
          <p:cNvGrpSpPr/>
          <p:nvPr/>
        </p:nvGrpSpPr>
        <p:grpSpPr>
          <a:xfrm>
            <a:off x="2888974" y="1749049"/>
            <a:ext cx="2305878" cy="2889212"/>
            <a:chOff x="2888974" y="1603513"/>
            <a:chExt cx="2305878" cy="3034748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xmlns="" id="{1649BEDE-1A3B-3FE3-CABE-E73408C08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77549" y="1721424"/>
              <a:ext cx="1728728" cy="2205618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C34AB4FA-D8D5-E712-F2D7-25FD533256E2}"/>
                </a:ext>
              </a:extLst>
            </p:cNvPr>
            <p:cNvSpPr/>
            <p:nvPr/>
          </p:nvSpPr>
          <p:spPr>
            <a:xfrm>
              <a:off x="2888974" y="1603513"/>
              <a:ext cx="2305878" cy="30347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xmlns="" id="{EA3546AB-B37B-ED53-18AA-D90BC1ABB655}"/>
              </a:ext>
            </a:extLst>
          </p:cNvPr>
          <p:cNvSpPr/>
          <p:nvPr/>
        </p:nvSpPr>
        <p:spPr>
          <a:xfrm>
            <a:off x="2888974" y="1753949"/>
            <a:ext cx="230587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3258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xmlns="" id="{82746637-2E0A-7F43-2026-D36F62D43256}"/>
              </a:ext>
            </a:extLst>
          </p:cNvPr>
          <p:cNvGrpSpPr/>
          <p:nvPr/>
        </p:nvGrpSpPr>
        <p:grpSpPr>
          <a:xfrm>
            <a:off x="2888974" y="1749049"/>
            <a:ext cx="2305878" cy="2889212"/>
            <a:chOff x="2888974" y="1603513"/>
            <a:chExt cx="2305878" cy="3034748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xmlns="" id="{FC200198-A314-0919-2168-FC25A4491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77549" y="1721424"/>
              <a:ext cx="1728728" cy="2205618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xmlns="" id="{BA67FC89-EB33-8E09-C534-46E9803584EF}"/>
                </a:ext>
              </a:extLst>
            </p:cNvPr>
            <p:cNvSpPr/>
            <p:nvPr/>
          </p:nvSpPr>
          <p:spPr>
            <a:xfrm>
              <a:off x="2888974" y="1603513"/>
              <a:ext cx="2305878" cy="30347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xmlns="" id="{DC1E9E11-D0F2-4AC0-66B7-5B365017A6B8}"/>
              </a:ext>
            </a:extLst>
          </p:cNvPr>
          <p:cNvSpPr/>
          <p:nvPr/>
        </p:nvSpPr>
        <p:spPr>
          <a:xfrm>
            <a:off x="2888974" y="1753949"/>
            <a:ext cx="230587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5AB1A33-B82A-3232-9252-95B618B16BDA}"/>
              </a:ext>
            </a:extLst>
          </p:cNvPr>
          <p:cNvSpPr txBox="1"/>
          <p:nvPr/>
        </p:nvSpPr>
        <p:spPr>
          <a:xfrm>
            <a:off x="2916494" y="4011712"/>
            <a:ext cx="22508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Pencil</a:t>
            </a:r>
            <a:endParaRPr lang="ko-KR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591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xmlns="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정리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D87F6525-321E-191D-D0DA-25F47CD598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9"/>
          <a:stretch/>
        </p:blipFill>
        <p:spPr bwMode="auto">
          <a:xfrm>
            <a:off x="0" y="2142276"/>
            <a:ext cx="9333318" cy="300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04">
            <a:extLst>
              <a:ext uri="{FF2B5EF4-FFF2-40B4-BE49-F238E27FC236}">
                <a16:creationId xmlns:a16="http://schemas.microsoft.com/office/drawing/2014/main" xmlns="" id="{6F3C6C2B-082F-7FB9-5696-1851CAA54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459684"/>
            <a:ext cx="82889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활용해 영어 낱말을 공부해 본 소감 이야기하기 </a:t>
            </a:r>
          </a:p>
        </p:txBody>
      </p:sp>
    </p:spTree>
    <p:extLst>
      <p:ext uri="{BB962C8B-B14F-4D97-AF65-F5344CB8AC3E}">
        <p14:creationId xmlns:p14="http://schemas.microsoft.com/office/powerpoint/2010/main" val="4284501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xmlns="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차시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예고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280D4729-DAEE-2976-DFAD-56E4F04BF34E}"/>
              </a:ext>
            </a:extLst>
          </p:cNvPr>
          <p:cNvGrpSpPr/>
          <p:nvPr/>
        </p:nvGrpSpPr>
        <p:grpSpPr>
          <a:xfrm>
            <a:off x="-341009" y="2157043"/>
            <a:ext cx="9678534" cy="2333016"/>
            <a:chOff x="-1304999" y="3556546"/>
            <a:chExt cx="7060786" cy="1589679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xmlns="" id="{6D8B9908-7432-D087-FEF8-4B4B6E59B6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5F5FF"/>
                </a:clrFrom>
                <a:clrTo>
                  <a:srgbClr val="F5F5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563"/>
            <a:stretch/>
          </p:blipFill>
          <p:spPr>
            <a:xfrm>
              <a:off x="-1304999" y="3575583"/>
              <a:ext cx="4580292" cy="1570642"/>
            </a:xfrm>
            <a:prstGeom prst="rect">
              <a:avLst/>
            </a:prstGeom>
          </p:spPr>
        </p:pic>
        <p:pic>
          <p:nvPicPr>
            <p:cNvPr id="2" name="그림 1">
              <a:extLst>
                <a:ext uri="{FF2B5EF4-FFF2-40B4-BE49-F238E27FC236}">
                  <a16:creationId xmlns:a16="http://schemas.microsoft.com/office/drawing/2014/main" xmlns="" id="{EF919F4A-1CDB-9B11-2BF6-5DC04AF163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5F5FF"/>
                </a:clrFrom>
                <a:clrTo>
                  <a:srgbClr val="F5F5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2" t="48563" r="34182"/>
            <a:stretch/>
          </p:blipFill>
          <p:spPr>
            <a:xfrm>
              <a:off x="3146121" y="3556546"/>
              <a:ext cx="2609666" cy="1570642"/>
            </a:xfrm>
            <a:prstGeom prst="rect">
              <a:avLst/>
            </a:prstGeom>
          </p:spPr>
        </p:pic>
      </p:grpSp>
      <p:sp>
        <p:nvSpPr>
          <p:cNvPr id="11" name="Rectangle 304">
            <a:extLst>
              <a:ext uri="{FF2B5EF4-FFF2-40B4-BE49-F238E27FC236}">
                <a16:creationId xmlns:a16="http://schemas.microsoft.com/office/drawing/2014/main" xmlns="" id="{56B14CEF-857F-463D-68ED-B502B839B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459684"/>
            <a:ext cx="82889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영어 낱말 </a:t>
            </a:r>
            <a:r>
              <a:rPr kumimoji="0" lang="ko-KR" altLang="en-US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골든벨</a:t>
            </a:r>
            <a:endParaRPr kumimoji="0" lang="ko-KR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194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10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다음 빈칸에 들어갈 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대소문자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8800E87-9800-B9A2-6BD9-E465F1C650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250" y="1986750"/>
            <a:ext cx="5905500" cy="2209800"/>
          </a:xfrm>
          <a:prstGeom prst="rect">
            <a:avLst/>
          </a:prstGeom>
        </p:spPr>
      </p:pic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xmlns="" id="{73F3B688-93F7-9BB4-BD82-ABB297A10B78}"/>
              </a:ext>
            </a:extLst>
          </p:cNvPr>
          <p:cNvSpPr/>
          <p:nvPr/>
        </p:nvSpPr>
        <p:spPr>
          <a:xfrm>
            <a:off x="457296" y="1753949"/>
            <a:ext cx="822940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013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10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다음 빈칸에 들어갈 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대소문자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8800E87-9800-B9A2-6BD9-E465F1C650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250" y="1986750"/>
            <a:ext cx="5905500" cy="2209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F98279A-FD68-BE79-F606-1DE235D4046A}"/>
              </a:ext>
            </a:extLst>
          </p:cNvPr>
          <p:cNvSpPr txBox="1"/>
          <p:nvPr/>
        </p:nvSpPr>
        <p:spPr>
          <a:xfrm>
            <a:off x="4887000" y="2037488"/>
            <a:ext cx="7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200" b="1" dirty="0">
                <a:solidFill>
                  <a:srgbClr val="FF0000"/>
                </a:solidFill>
                <a:ea typeface="나눔고딕" panose="020D0604000000000000" pitchFamily="50" charset="-127"/>
              </a:rPr>
              <a:t>D</a:t>
            </a:r>
            <a:endParaRPr lang="ko-KR" altLang="en-US" sz="7200" b="1" dirty="0">
              <a:solidFill>
                <a:srgbClr val="FF0000"/>
              </a:solidFill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A505B62-EBF7-51D2-49CD-020C3CA7E104}"/>
              </a:ext>
            </a:extLst>
          </p:cNvPr>
          <p:cNvSpPr txBox="1"/>
          <p:nvPr/>
        </p:nvSpPr>
        <p:spPr>
          <a:xfrm>
            <a:off x="5112000" y="2996221"/>
            <a:ext cx="7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200" b="1" dirty="0">
                <a:solidFill>
                  <a:srgbClr val="FF0000"/>
                </a:solidFill>
                <a:ea typeface="나눔고딕" panose="020D0604000000000000" pitchFamily="50" charset="-127"/>
              </a:rPr>
              <a:t>d</a:t>
            </a:r>
            <a:endParaRPr lang="ko-KR" altLang="en-US" sz="7200" b="1" dirty="0">
              <a:solidFill>
                <a:srgbClr val="FF0000"/>
              </a:solidFill>
              <a:ea typeface="나눔고딕" panose="020D0604000000000000" pitchFamily="50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xmlns="" id="{A3AFEE99-01DE-5492-B6E0-DF0EC0A28C0B}"/>
              </a:ext>
            </a:extLst>
          </p:cNvPr>
          <p:cNvSpPr/>
          <p:nvPr/>
        </p:nvSpPr>
        <p:spPr>
          <a:xfrm>
            <a:off x="457296" y="1753949"/>
            <a:ext cx="822940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5658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9144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868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다음 그림 속 사물을 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바르게 읽은 것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은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무엇인가요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8800E87-9800-B9A2-6BD9-E465F1C650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250" y="2000314"/>
            <a:ext cx="5905500" cy="2182672"/>
          </a:xfrm>
          <a:prstGeom prst="rect">
            <a:avLst/>
          </a:prstGeom>
        </p:spPr>
      </p:pic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xmlns="" id="{DB88F5A7-4240-0373-7D8A-FA22480AABFD}"/>
              </a:ext>
            </a:extLst>
          </p:cNvPr>
          <p:cNvSpPr/>
          <p:nvPr/>
        </p:nvSpPr>
        <p:spPr>
          <a:xfrm>
            <a:off x="457296" y="1753949"/>
            <a:ext cx="822940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162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8800E87-9800-B9A2-6BD9-E465F1C650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250" y="2000314"/>
            <a:ext cx="5905500" cy="2182672"/>
          </a:xfrm>
          <a:prstGeom prst="rect">
            <a:avLst/>
          </a:prstGeom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E872CBF4-42C1-A7F1-F4D5-D305FA0C5073}"/>
              </a:ext>
            </a:extLst>
          </p:cNvPr>
          <p:cNvSpPr/>
          <p:nvPr/>
        </p:nvSpPr>
        <p:spPr>
          <a:xfrm>
            <a:off x="4842000" y="2436750"/>
            <a:ext cx="1620000" cy="63000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xmlns="" id="{A7479B41-1131-01DF-C16E-8E6C262053FC}"/>
              </a:ext>
            </a:extLst>
          </p:cNvPr>
          <p:cNvSpPr/>
          <p:nvPr/>
        </p:nvSpPr>
        <p:spPr>
          <a:xfrm>
            <a:off x="457296" y="1753949"/>
            <a:ext cx="8229408" cy="2889212"/>
          </a:xfrm>
          <a:prstGeom prst="roundRect">
            <a:avLst>
              <a:gd name="adj" fmla="val 7479"/>
            </a:avLst>
          </a:prstGeom>
          <a:noFill/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xmlns="" id="{A6D00EE9-2659-2AB2-5E79-892C322DEE6E}"/>
              </a:ext>
            </a:extLst>
          </p:cNvPr>
          <p:cNvSpPr/>
          <p:nvPr/>
        </p:nvSpPr>
        <p:spPr>
          <a:xfrm flipV="1">
            <a:off x="0" y="1142798"/>
            <a:ext cx="9144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6606DF8-259A-88EC-DEE4-308F8F74B5F6}"/>
              </a:ext>
            </a:extLst>
          </p:cNvPr>
          <p:cNvSpPr txBox="1"/>
          <p:nvPr/>
        </p:nvSpPr>
        <p:spPr>
          <a:xfrm>
            <a:off x="276306" y="852101"/>
            <a:ext cx="868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다음 그림 속 사물을 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바르게 읽은 것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은</a:t>
            </a:r>
            <a:r>
              <a:rPr lang="ko-KR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무엇인가요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966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/>
          <p:cNvSpPr>
            <a:spLocks noChangeArrowheads="1"/>
          </p:cNvSpPr>
          <p:nvPr/>
        </p:nvSpPr>
        <p:spPr bwMode="auto">
          <a:xfrm>
            <a:off x="328716" y="1459684"/>
            <a:ext cx="82889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영어 시간에 배운 낱말을 게임을 통해 정리해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학습문제 확인하기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C8D6F0C-7D05-A910-0EC9-52FA47FDB5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7919" y="2056697"/>
            <a:ext cx="4619477" cy="336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250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222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공부할 순서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453F0527-1C18-BEDE-071A-9AF046041A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3751" y="1951967"/>
            <a:ext cx="3191533" cy="3191533"/>
          </a:xfrm>
          <a:prstGeom prst="rect">
            <a:avLst/>
          </a:prstGeom>
        </p:spPr>
      </p:pic>
      <p:sp>
        <p:nvSpPr>
          <p:cNvPr id="9" name="Rectangle 304">
            <a:extLst>
              <a:ext uri="{FF2B5EF4-FFF2-40B4-BE49-F238E27FC236}">
                <a16:creationId xmlns:a16="http://schemas.microsoft.com/office/drawing/2014/main" xmlns="" id="{0A6564D2-79BF-57C9-852D-8934FAAE5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459684"/>
            <a:ext cx="8288929" cy="157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활용해 그동안 배운 영어 낱말 정리하기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통해 알게 된 내용 친구들과 공유하기</a:t>
            </a:r>
          </a:p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ko-KR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22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CEC13326-A709-A0F1-EB11-C78A2D6D2C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2" t="3819" r="1957" b="2180"/>
          <a:stretch/>
        </p:blipFill>
        <p:spPr>
          <a:xfrm>
            <a:off x="3267000" y="1643248"/>
            <a:ext cx="5490000" cy="3027007"/>
          </a:xfrm>
          <a:custGeom>
            <a:avLst/>
            <a:gdLst>
              <a:gd name="connsiteX0" fmla="*/ 277811 w 5490000"/>
              <a:gd name="connsiteY0" fmla="*/ 0 h 3027007"/>
              <a:gd name="connsiteX1" fmla="*/ 5212189 w 5490000"/>
              <a:gd name="connsiteY1" fmla="*/ 0 h 3027007"/>
              <a:gd name="connsiteX2" fmla="*/ 5490000 w 5490000"/>
              <a:gd name="connsiteY2" fmla="*/ 277811 h 3027007"/>
              <a:gd name="connsiteX3" fmla="*/ 5490000 w 5490000"/>
              <a:gd name="connsiteY3" fmla="*/ 2765693 h 3027007"/>
              <a:gd name="connsiteX4" fmla="*/ 5320326 w 5490000"/>
              <a:gd name="connsiteY4" fmla="*/ 3021673 h 3027007"/>
              <a:gd name="connsiteX5" fmla="*/ 5303140 w 5490000"/>
              <a:gd name="connsiteY5" fmla="*/ 3027007 h 3027007"/>
              <a:gd name="connsiteX6" fmla="*/ 186860 w 5490000"/>
              <a:gd name="connsiteY6" fmla="*/ 3027007 h 3027007"/>
              <a:gd name="connsiteX7" fmla="*/ 169675 w 5490000"/>
              <a:gd name="connsiteY7" fmla="*/ 3021673 h 3027007"/>
              <a:gd name="connsiteX8" fmla="*/ 0 w 5490000"/>
              <a:gd name="connsiteY8" fmla="*/ 2765693 h 3027007"/>
              <a:gd name="connsiteX9" fmla="*/ 0 w 5490000"/>
              <a:gd name="connsiteY9" fmla="*/ 277811 h 3027007"/>
              <a:gd name="connsiteX10" fmla="*/ 277811 w 5490000"/>
              <a:gd name="connsiteY10" fmla="*/ 0 h 302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0000" h="3027007">
                <a:moveTo>
                  <a:pt x="277811" y="0"/>
                </a:moveTo>
                <a:lnTo>
                  <a:pt x="5212189" y="0"/>
                </a:lnTo>
                <a:cubicBezTo>
                  <a:pt x="5365620" y="0"/>
                  <a:pt x="5490000" y="124380"/>
                  <a:pt x="5490000" y="277811"/>
                </a:cubicBezTo>
                <a:lnTo>
                  <a:pt x="5490000" y="2765693"/>
                </a:lnTo>
                <a:cubicBezTo>
                  <a:pt x="5490000" y="2880767"/>
                  <a:pt x="5420036" y="2979499"/>
                  <a:pt x="5320326" y="3021673"/>
                </a:cubicBezTo>
                <a:lnTo>
                  <a:pt x="5303140" y="3027007"/>
                </a:lnTo>
                <a:lnTo>
                  <a:pt x="186860" y="3027007"/>
                </a:lnTo>
                <a:lnTo>
                  <a:pt x="169675" y="3021673"/>
                </a:lnTo>
                <a:cubicBezTo>
                  <a:pt x="69964" y="2979499"/>
                  <a:pt x="0" y="2880767"/>
                  <a:pt x="0" y="2765693"/>
                </a:cubicBezTo>
                <a:lnTo>
                  <a:pt x="0" y="277811"/>
                </a:lnTo>
                <a:cubicBezTo>
                  <a:pt x="0" y="124380"/>
                  <a:pt x="124380" y="0"/>
                  <a:pt x="277811" y="0"/>
                </a:cubicBezTo>
                <a:close/>
              </a:path>
            </a:pathLst>
          </a:custGeom>
        </p:spPr>
      </p:pic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92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0AE3EA7-D9E1-99A1-1EF4-3A6428E6E5BE}"/>
              </a:ext>
            </a:extLst>
          </p:cNvPr>
          <p:cNvSpPr txBox="1"/>
          <p:nvPr/>
        </p:nvSpPr>
        <p:spPr>
          <a:xfrm>
            <a:off x="32547" y="2246376"/>
            <a:ext cx="323445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 latinLnBrk="0"/>
            <a:r>
              <a:rPr lang="ko-KR" altLang="en-US" sz="24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‘수호의 </a:t>
            </a:r>
            <a:r>
              <a:rPr lang="ko-KR" altLang="en-US" sz="2400" b="1" dirty="0" err="1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마법대전’</a:t>
            </a:r>
            <a:r>
              <a:rPr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은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/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수호가 꿈의 세계에서 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/>
            </a:r>
            <a:b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나가기 위해 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/>
            </a:r>
            <a:b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몬스터들이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숨기고 있는 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/>
            </a:r>
            <a:b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영어 단어를 찾는 게임이에요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11" name="모서리가 둥근 직사각형 9">
            <a:extLst>
              <a:ext uri="{FF2B5EF4-FFF2-40B4-BE49-F238E27FC236}">
                <a16:creationId xmlns:a16="http://schemas.microsoft.com/office/drawing/2014/main" xmlns="" id="{A32BA208-A61D-0BE2-5B15-69C5D88C6A4C}"/>
              </a:ext>
            </a:extLst>
          </p:cNvPr>
          <p:cNvSpPr/>
          <p:nvPr/>
        </p:nvSpPr>
        <p:spPr>
          <a:xfrm>
            <a:off x="3267000" y="1626751"/>
            <a:ext cx="5490000" cy="304350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마법대전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</a:t>
            </a:r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알기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0A89FA14-5028-28CD-BC5A-69E3B52C7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982" t="3819" r="1957" b="2180"/>
          <a:stretch/>
        </p:blipFill>
        <p:spPr>
          <a:xfrm>
            <a:off x="1916999" y="1643248"/>
            <a:ext cx="5490000" cy="3027007"/>
          </a:xfrm>
          <a:custGeom>
            <a:avLst/>
            <a:gdLst>
              <a:gd name="connsiteX0" fmla="*/ 277811 w 5490000"/>
              <a:gd name="connsiteY0" fmla="*/ 0 h 3027007"/>
              <a:gd name="connsiteX1" fmla="*/ 5212189 w 5490000"/>
              <a:gd name="connsiteY1" fmla="*/ 0 h 3027007"/>
              <a:gd name="connsiteX2" fmla="*/ 5490000 w 5490000"/>
              <a:gd name="connsiteY2" fmla="*/ 277811 h 3027007"/>
              <a:gd name="connsiteX3" fmla="*/ 5490000 w 5490000"/>
              <a:gd name="connsiteY3" fmla="*/ 2765693 h 3027007"/>
              <a:gd name="connsiteX4" fmla="*/ 5320326 w 5490000"/>
              <a:gd name="connsiteY4" fmla="*/ 3021673 h 3027007"/>
              <a:gd name="connsiteX5" fmla="*/ 5303140 w 5490000"/>
              <a:gd name="connsiteY5" fmla="*/ 3027007 h 3027007"/>
              <a:gd name="connsiteX6" fmla="*/ 186860 w 5490000"/>
              <a:gd name="connsiteY6" fmla="*/ 3027007 h 3027007"/>
              <a:gd name="connsiteX7" fmla="*/ 169675 w 5490000"/>
              <a:gd name="connsiteY7" fmla="*/ 3021673 h 3027007"/>
              <a:gd name="connsiteX8" fmla="*/ 0 w 5490000"/>
              <a:gd name="connsiteY8" fmla="*/ 2765693 h 3027007"/>
              <a:gd name="connsiteX9" fmla="*/ 0 w 5490000"/>
              <a:gd name="connsiteY9" fmla="*/ 277811 h 3027007"/>
              <a:gd name="connsiteX10" fmla="*/ 277811 w 5490000"/>
              <a:gd name="connsiteY10" fmla="*/ 0 h 302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0000" h="3027007">
                <a:moveTo>
                  <a:pt x="277811" y="0"/>
                </a:moveTo>
                <a:lnTo>
                  <a:pt x="5212189" y="0"/>
                </a:lnTo>
                <a:cubicBezTo>
                  <a:pt x="5365620" y="0"/>
                  <a:pt x="5490000" y="124380"/>
                  <a:pt x="5490000" y="277811"/>
                </a:cubicBezTo>
                <a:lnTo>
                  <a:pt x="5490000" y="2765693"/>
                </a:lnTo>
                <a:cubicBezTo>
                  <a:pt x="5490000" y="2880767"/>
                  <a:pt x="5420036" y="2979499"/>
                  <a:pt x="5320326" y="3021673"/>
                </a:cubicBezTo>
                <a:lnTo>
                  <a:pt x="5303140" y="3027007"/>
                </a:lnTo>
                <a:lnTo>
                  <a:pt x="186860" y="3027007"/>
                </a:lnTo>
                <a:lnTo>
                  <a:pt x="169675" y="3021673"/>
                </a:lnTo>
                <a:cubicBezTo>
                  <a:pt x="69964" y="2979499"/>
                  <a:pt x="0" y="2880767"/>
                  <a:pt x="0" y="2765693"/>
                </a:cubicBezTo>
                <a:lnTo>
                  <a:pt x="0" y="277811"/>
                </a:lnTo>
                <a:cubicBezTo>
                  <a:pt x="0" y="124380"/>
                  <a:pt x="124380" y="0"/>
                  <a:pt x="277811" y="0"/>
                </a:cubicBezTo>
                <a:close/>
              </a:path>
            </a:pathLst>
          </a:custGeom>
        </p:spPr>
      </p:pic>
      <p:sp>
        <p:nvSpPr>
          <p:cNvPr id="13" name="모서리가 둥근 직사각형 9">
            <a:extLst>
              <a:ext uri="{FF2B5EF4-FFF2-40B4-BE49-F238E27FC236}">
                <a16:creationId xmlns:a16="http://schemas.microsoft.com/office/drawing/2014/main" xmlns="" id="{CE4C291F-9B47-0775-6AC8-D059546956D1}"/>
              </a:ext>
            </a:extLst>
          </p:cNvPr>
          <p:cNvSpPr/>
          <p:nvPr/>
        </p:nvSpPr>
        <p:spPr>
          <a:xfrm>
            <a:off x="1916999" y="1626751"/>
            <a:ext cx="5490000" cy="304350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92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마법대전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</a:t>
            </a:r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알기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425DB61-0792-5FBB-64FD-F58600B3ED92}"/>
              </a:ext>
            </a:extLst>
          </p:cNvPr>
          <p:cNvSpPr txBox="1"/>
          <p:nvPr/>
        </p:nvSpPr>
        <p:spPr>
          <a:xfrm>
            <a:off x="1961999" y="2878258"/>
            <a:ext cx="54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시작해 볼까요</a:t>
            </a:r>
            <a:r>
              <a:rPr lang="en-US" altLang="ko-K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 </a:t>
            </a:r>
            <a:endParaRPr lang="ko-KR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673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5578</TotalTime>
  <Words>132</Words>
  <Application>Microsoft Office PowerPoint</Application>
  <PresentationFormat>화면 슬라이드 쇼(16:9)</PresentationFormat>
  <Paragraphs>29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6" baseType="lpstr">
      <vt:lpstr>나눔고딕 ExtraBold</vt:lpstr>
      <vt:lpstr>나눔고딕</vt:lpstr>
      <vt:lpstr>Arial</vt:lpstr>
      <vt:lpstr>KoPubWorld돋움체 Medium</vt:lpstr>
      <vt:lpstr>나눔바른고딕</vt:lpstr>
      <vt:lpstr>나눔스퀘어 ExtraBold</vt:lpstr>
      <vt:lpstr>Wingdings</vt:lpstr>
      <vt:lpstr>Verdana</vt:lpstr>
      <vt:lpstr>Calibri</vt:lpstr>
      <vt:lpstr>KoPubWorld돋움체 Bold</vt:lpstr>
      <vt:lpstr>나눔고딕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user</cp:lastModifiedBy>
  <cp:revision>546</cp:revision>
  <dcterms:created xsi:type="dcterms:W3CDTF">2016-05-18T11:08:35Z</dcterms:created>
  <dcterms:modified xsi:type="dcterms:W3CDTF">2022-11-25T06:10:08Z</dcterms:modified>
</cp:coreProperties>
</file>